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5" r:id="rId1"/>
    <p:sldMasterId id="2147483828" r:id="rId2"/>
  </p:sldMasterIdLst>
  <p:notesMasterIdLst>
    <p:notesMasterId r:id="rId12"/>
  </p:notesMasterIdLst>
  <p:sldIdLst>
    <p:sldId id="397" r:id="rId3"/>
    <p:sldId id="402" r:id="rId4"/>
    <p:sldId id="403" r:id="rId5"/>
    <p:sldId id="414" r:id="rId6"/>
    <p:sldId id="411" r:id="rId7"/>
    <p:sldId id="415" r:id="rId8"/>
    <p:sldId id="416" r:id="rId9"/>
    <p:sldId id="410" r:id="rId10"/>
    <p:sldId id="413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сянюк Алексей Александрович" initials="КАА" lastIdx="2" clrIdx="0">
    <p:extLst/>
  </p:cmAuthor>
  <p:cmAuthor id="2" name="Воробьев Алексей Максимович" initials="ВАМ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4D75A4"/>
    <a:srgbClr val="3C679C"/>
    <a:srgbClr val="A0B6E6"/>
    <a:srgbClr val="E4E5E6"/>
    <a:srgbClr val="EDEEEF"/>
    <a:srgbClr val="00A800"/>
    <a:srgbClr val="FFCC66"/>
    <a:srgbClr val="C5D5E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9" autoAdjust="0"/>
    <p:restoredTop sz="96433" autoAdjust="0"/>
  </p:normalViewPr>
  <p:slideViewPr>
    <p:cSldViewPr>
      <p:cViewPr varScale="1">
        <p:scale>
          <a:sx n="92" d="100"/>
          <a:sy n="92" d="100"/>
        </p:scale>
        <p:origin x="69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60" cy="4964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4"/>
            <a:ext cx="2945660" cy="4964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851BFEE2-8C22-486B-B394-4F571AC208F5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911"/>
            <a:ext cx="5438140" cy="4467702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30094"/>
            <a:ext cx="2945660" cy="4964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0094"/>
            <a:ext cx="2945660" cy="4964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3DCD607D-6DB4-4588-82CA-05EC035AD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11" y="1428"/>
            <a:ext cx="12190189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14400" y="3363701"/>
            <a:ext cx="10363200" cy="1470025"/>
          </a:xfrm>
        </p:spPr>
        <p:txBody>
          <a:bodyPr>
            <a:normAutofit/>
          </a:bodyPr>
          <a:lstStyle>
            <a:lvl1pPr>
              <a:defRPr sz="517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2" b="0">
                <a:solidFill>
                  <a:schemeClr val="bg1"/>
                </a:solidFill>
                <a:latin typeface="+mj-lt"/>
              </a:defRPr>
            </a:lvl1pPr>
            <a:lvl2pPr marL="472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8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0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2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4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6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6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356"/>
            </a:lvl1pPr>
            <a:lvl2pPr marL="472025" indent="0">
              <a:buNone/>
              <a:defRPr sz="2902"/>
            </a:lvl2pPr>
            <a:lvl3pPr marL="944051" indent="0">
              <a:buNone/>
              <a:defRPr sz="2449"/>
            </a:lvl3pPr>
            <a:lvl4pPr marL="1416076" indent="0">
              <a:buNone/>
              <a:defRPr sz="2086"/>
            </a:lvl4pPr>
            <a:lvl5pPr marL="1888103" indent="0">
              <a:buNone/>
              <a:defRPr sz="2086"/>
            </a:lvl5pPr>
            <a:lvl6pPr marL="2360126" indent="0">
              <a:buNone/>
              <a:defRPr sz="2086"/>
            </a:lvl6pPr>
            <a:lvl7pPr marL="2832154" indent="0">
              <a:buNone/>
              <a:defRPr sz="2086"/>
            </a:lvl7pPr>
            <a:lvl8pPr marL="3304177" indent="0">
              <a:buNone/>
              <a:defRPr sz="2086"/>
            </a:lvl8pPr>
            <a:lvl9pPr marL="3776200" indent="0">
              <a:buNone/>
              <a:defRPr sz="2086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51"/>
            </a:lvl1pPr>
            <a:lvl2pPr marL="472025" indent="0">
              <a:buNone/>
              <a:defRPr sz="1270"/>
            </a:lvl2pPr>
            <a:lvl3pPr marL="944051" indent="0">
              <a:buNone/>
              <a:defRPr sz="998"/>
            </a:lvl3pPr>
            <a:lvl4pPr marL="1416076" indent="0">
              <a:buNone/>
              <a:defRPr sz="907"/>
            </a:lvl4pPr>
            <a:lvl5pPr marL="1888103" indent="0">
              <a:buNone/>
              <a:defRPr sz="907"/>
            </a:lvl5pPr>
            <a:lvl6pPr marL="2360126" indent="0">
              <a:buNone/>
              <a:defRPr sz="907"/>
            </a:lvl6pPr>
            <a:lvl7pPr marL="2832154" indent="0">
              <a:buNone/>
              <a:defRPr sz="907"/>
            </a:lvl7pPr>
            <a:lvl8pPr marL="3304177" indent="0">
              <a:buNone/>
              <a:defRPr sz="907"/>
            </a:lvl8pPr>
            <a:lvl9pPr marL="3776200" indent="0">
              <a:buNone/>
              <a:defRPr sz="9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0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6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800" y="303213"/>
            <a:ext cx="3206751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39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11" y="1428"/>
            <a:ext cx="12190189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14400" y="3363701"/>
            <a:ext cx="10363200" cy="1470025"/>
          </a:xfrm>
        </p:spPr>
        <p:txBody>
          <a:bodyPr>
            <a:normAutofit/>
          </a:bodyPr>
          <a:lstStyle>
            <a:lvl1pPr>
              <a:defRPr sz="517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2" b="0">
                <a:solidFill>
                  <a:schemeClr val="bg1"/>
                </a:solidFill>
                <a:latin typeface="+mj-lt"/>
              </a:defRPr>
            </a:lvl1pPr>
            <a:lvl2pPr marL="472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8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0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2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4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6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985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83"/>
            <a:ext cx="9760919" cy="4829253"/>
          </a:xfrm>
        </p:spPr>
        <p:txBody>
          <a:bodyPr/>
          <a:lstStyle>
            <a:lvl1pPr marL="329028" indent="0">
              <a:buFontTx/>
              <a:buNone/>
              <a:defRPr b="1">
                <a:latin typeface="+mj-lt"/>
              </a:defRPr>
            </a:lvl1pPr>
            <a:lvl2pPr marL="326156" indent="2880">
              <a:defRPr>
                <a:latin typeface="+mj-lt"/>
              </a:defRPr>
            </a:lvl2pPr>
            <a:lvl3pPr marL="568980" indent="-235638">
              <a:tabLst/>
              <a:defRPr>
                <a:latin typeface="+mj-lt"/>
              </a:defRPr>
            </a:lvl3pPr>
            <a:lvl4pPr marL="0" indent="326156">
              <a:lnSpc>
                <a:spcPts val="1633"/>
              </a:lnSpc>
              <a:spcBef>
                <a:spcPts val="363"/>
              </a:spcBef>
              <a:defRPr>
                <a:latin typeface="+mj-lt"/>
              </a:defRPr>
            </a:lvl4pPr>
            <a:lvl5pPr>
              <a:lnSpc>
                <a:spcPts val="1633"/>
              </a:lnSpc>
              <a:spcBef>
                <a:spcPts val="36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902186" y="5127081"/>
            <a:ext cx="1231491" cy="376853"/>
          </a:xfrm>
          <a:prstGeom prst="rect">
            <a:avLst/>
          </a:prstGeom>
          <a:noFill/>
        </p:spPr>
        <p:txBody>
          <a:bodyPr wrap="square" lIns="82761" tIns="41381" rIns="82761" bIns="41381" rtlCol="0">
            <a:noAutofit/>
          </a:bodyPr>
          <a:lstStyle/>
          <a:p>
            <a:pPr defTabSz="944051"/>
            <a:endParaRPr lang="ru-RU" sz="1905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096847" y="501081"/>
            <a:ext cx="9782922" cy="1105803"/>
          </a:xfrm>
        </p:spPr>
        <p:txBody>
          <a:bodyPr/>
          <a:lstStyle>
            <a:lvl1pPr marL="0" marR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0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" y="472"/>
            <a:ext cx="12190191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83"/>
            <a:ext cx="9760919" cy="4829253"/>
          </a:xfrm>
        </p:spPr>
        <p:txBody>
          <a:bodyPr/>
          <a:lstStyle>
            <a:lvl1pPr marL="329028" indent="0">
              <a:buFontTx/>
              <a:buNone/>
              <a:defRPr b="1">
                <a:latin typeface="+mj-lt"/>
              </a:defRPr>
            </a:lvl1pPr>
            <a:lvl2pPr marL="329028" indent="0">
              <a:defRPr>
                <a:latin typeface="+mj-lt"/>
              </a:defRPr>
            </a:lvl2pPr>
            <a:lvl3pPr marL="568980" indent="-235638">
              <a:defRPr>
                <a:latin typeface="+mj-lt"/>
              </a:defRPr>
            </a:lvl3pPr>
            <a:lvl4pPr marL="0" indent="326156">
              <a:defRPr>
                <a:latin typeface="+mj-lt"/>
              </a:defRPr>
            </a:lvl4pPr>
            <a:lvl5pPr marL="129888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1095901" y="501081"/>
            <a:ext cx="9783869" cy="1105803"/>
          </a:xfrm>
        </p:spPr>
        <p:txBody>
          <a:bodyPr/>
          <a:lstStyle>
            <a:lvl1pPr marL="0" marR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4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" y="2"/>
            <a:ext cx="12190191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62" y="1012506"/>
            <a:ext cx="9760919" cy="2024630"/>
          </a:xfrm>
        </p:spPr>
        <p:txBody>
          <a:bodyPr anchor="t"/>
          <a:lstStyle>
            <a:lvl1pPr algn="l">
              <a:defRPr sz="4172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62" y="3429720"/>
            <a:ext cx="9760919" cy="3006404"/>
          </a:xfrm>
        </p:spPr>
        <p:txBody>
          <a:bodyPr anchor="t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2025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44051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416076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88103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0126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215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0417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76200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15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7" y="501068"/>
            <a:ext cx="978292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7" y="1606871"/>
            <a:ext cx="4827685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21" y="1606871"/>
            <a:ext cx="4859863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94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8" y="501067"/>
            <a:ext cx="10485554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61" y="1606871"/>
            <a:ext cx="4899670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025" indent="0">
              <a:buNone/>
              <a:defRPr sz="2086" b="1"/>
            </a:lvl2pPr>
            <a:lvl3pPr marL="944051" indent="0">
              <a:buNone/>
              <a:defRPr sz="1905" b="1"/>
            </a:lvl3pPr>
            <a:lvl4pPr marL="1416076" indent="0">
              <a:buNone/>
              <a:defRPr sz="1633" b="1"/>
            </a:lvl4pPr>
            <a:lvl5pPr marL="1888103" indent="0">
              <a:buNone/>
              <a:defRPr sz="1633" b="1"/>
            </a:lvl5pPr>
            <a:lvl6pPr marL="2360126" indent="0">
              <a:buNone/>
              <a:defRPr sz="1633" b="1"/>
            </a:lvl6pPr>
            <a:lvl7pPr marL="2832154" indent="0">
              <a:buNone/>
              <a:defRPr sz="1633" b="1"/>
            </a:lvl7pPr>
            <a:lvl8pPr marL="3304177" indent="0">
              <a:buNone/>
              <a:defRPr sz="1633" b="1"/>
            </a:lvl8pPr>
            <a:lvl9pPr marL="3776200" indent="0">
              <a:buNone/>
              <a:defRPr sz="16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61" y="2174876"/>
            <a:ext cx="4899670" cy="4261248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004" y="1606871"/>
            <a:ext cx="4783767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025" indent="0">
              <a:buNone/>
              <a:defRPr sz="2086" b="1"/>
            </a:lvl2pPr>
            <a:lvl3pPr marL="944051" indent="0">
              <a:buNone/>
              <a:defRPr sz="1905" b="1"/>
            </a:lvl3pPr>
            <a:lvl4pPr marL="1416076" indent="0">
              <a:buNone/>
              <a:defRPr sz="1633" b="1"/>
            </a:lvl4pPr>
            <a:lvl5pPr marL="1888103" indent="0">
              <a:buNone/>
              <a:defRPr sz="1633" b="1"/>
            </a:lvl5pPr>
            <a:lvl6pPr marL="2360126" indent="0">
              <a:buNone/>
              <a:defRPr sz="1633" b="1"/>
            </a:lvl6pPr>
            <a:lvl7pPr marL="2832154" indent="0">
              <a:buNone/>
              <a:defRPr sz="1633" b="1"/>
            </a:lvl7pPr>
            <a:lvl8pPr marL="3304177" indent="0">
              <a:buNone/>
              <a:defRPr sz="1633" b="1"/>
            </a:lvl8pPr>
            <a:lvl9pPr marL="3776200" indent="0">
              <a:buNone/>
              <a:defRPr sz="16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004" y="2188098"/>
            <a:ext cx="4783767" cy="4248026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27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8" y="501068"/>
            <a:ext cx="10485554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8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83"/>
            <a:ext cx="9760919" cy="4829253"/>
          </a:xfrm>
        </p:spPr>
        <p:txBody>
          <a:bodyPr/>
          <a:lstStyle>
            <a:lvl1pPr marL="329028" indent="0">
              <a:buFontTx/>
              <a:buNone/>
              <a:defRPr b="1">
                <a:latin typeface="+mj-lt"/>
              </a:defRPr>
            </a:lvl1pPr>
            <a:lvl2pPr marL="326156" indent="2880">
              <a:defRPr>
                <a:latin typeface="+mj-lt"/>
              </a:defRPr>
            </a:lvl2pPr>
            <a:lvl3pPr marL="568980" indent="-235638">
              <a:tabLst/>
              <a:defRPr>
                <a:latin typeface="+mj-lt"/>
              </a:defRPr>
            </a:lvl3pPr>
            <a:lvl4pPr marL="0" indent="326156">
              <a:lnSpc>
                <a:spcPts val="1633"/>
              </a:lnSpc>
              <a:spcBef>
                <a:spcPts val="363"/>
              </a:spcBef>
              <a:defRPr>
                <a:latin typeface="+mj-lt"/>
              </a:defRPr>
            </a:lvl4pPr>
            <a:lvl5pPr>
              <a:lnSpc>
                <a:spcPts val="1633"/>
              </a:lnSpc>
              <a:spcBef>
                <a:spcPts val="36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902186" y="5127081"/>
            <a:ext cx="1231491" cy="376853"/>
          </a:xfrm>
          <a:prstGeom prst="rect">
            <a:avLst/>
          </a:prstGeom>
          <a:noFill/>
        </p:spPr>
        <p:txBody>
          <a:bodyPr wrap="square" lIns="82761" tIns="41381" rIns="82761" bIns="41381" rtlCol="0">
            <a:noAutofit/>
          </a:bodyPr>
          <a:lstStyle/>
          <a:p>
            <a:pPr defTabSz="944051"/>
            <a:endParaRPr lang="ru-RU" sz="1905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096847" y="501081"/>
            <a:ext cx="9782922" cy="1105803"/>
          </a:xfrm>
        </p:spPr>
        <p:txBody>
          <a:bodyPr/>
          <a:lstStyle>
            <a:lvl1pPr marL="0" marR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35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921397" y="5872591"/>
            <a:ext cx="756571" cy="65310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44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4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8" y="273050"/>
            <a:ext cx="4011084" cy="1162050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356"/>
            </a:lvl1pPr>
            <a:lvl2pPr>
              <a:defRPr sz="2902"/>
            </a:lvl2pPr>
            <a:lvl3pPr>
              <a:defRPr sz="2449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8" y="1435100"/>
            <a:ext cx="4011084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2025" indent="0">
              <a:buNone/>
              <a:defRPr sz="1270"/>
            </a:lvl2pPr>
            <a:lvl3pPr marL="944051" indent="0">
              <a:buNone/>
              <a:defRPr sz="998"/>
            </a:lvl3pPr>
            <a:lvl4pPr marL="1416076" indent="0">
              <a:buNone/>
              <a:defRPr sz="907"/>
            </a:lvl4pPr>
            <a:lvl5pPr marL="1888103" indent="0">
              <a:buNone/>
              <a:defRPr sz="907"/>
            </a:lvl5pPr>
            <a:lvl6pPr marL="2360126" indent="0">
              <a:buNone/>
              <a:defRPr sz="907"/>
            </a:lvl6pPr>
            <a:lvl7pPr marL="2832154" indent="0">
              <a:buNone/>
              <a:defRPr sz="907"/>
            </a:lvl7pPr>
            <a:lvl8pPr marL="3304177" indent="0">
              <a:buNone/>
              <a:defRPr sz="907"/>
            </a:lvl8pPr>
            <a:lvl9pPr marL="3776200" indent="0">
              <a:buNone/>
              <a:defRPr sz="9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7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356"/>
            </a:lvl1pPr>
            <a:lvl2pPr marL="472025" indent="0">
              <a:buNone/>
              <a:defRPr sz="2902"/>
            </a:lvl2pPr>
            <a:lvl3pPr marL="944051" indent="0">
              <a:buNone/>
              <a:defRPr sz="2449"/>
            </a:lvl3pPr>
            <a:lvl4pPr marL="1416076" indent="0">
              <a:buNone/>
              <a:defRPr sz="2086"/>
            </a:lvl4pPr>
            <a:lvl5pPr marL="1888103" indent="0">
              <a:buNone/>
              <a:defRPr sz="2086"/>
            </a:lvl5pPr>
            <a:lvl6pPr marL="2360126" indent="0">
              <a:buNone/>
              <a:defRPr sz="2086"/>
            </a:lvl6pPr>
            <a:lvl7pPr marL="2832154" indent="0">
              <a:buNone/>
              <a:defRPr sz="2086"/>
            </a:lvl7pPr>
            <a:lvl8pPr marL="3304177" indent="0">
              <a:buNone/>
              <a:defRPr sz="2086"/>
            </a:lvl8pPr>
            <a:lvl9pPr marL="3776200" indent="0">
              <a:buNone/>
              <a:defRPr sz="2086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51"/>
            </a:lvl1pPr>
            <a:lvl2pPr marL="472025" indent="0">
              <a:buNone/>
              <a:defRPr sz="1270"/>
            </a:lvl2pPr>
            <a:lvl3pPr marL="944051" indent="0">
              <a:buNone/>
              <a:defRPr sz="998"/>
            </a:lvl3pPr>
            <a:lvl4pPr marL="1416076" indent="0">
              <a:buNone/>
              <a:defRPr sz="907"/>
            </a:lvl4pPr>
            <a:lvl5pPr marL="1888103" indent="0">
              <a:buNone/>
              <a:defRPr sz="907"/>
            </a:lvl5pPr>
            <a:lvl6pPr marL="2360126" indent="0">
              <a:buNone/>
              <a:defRPr sz="907"/>
            </a:lvl6pPr>
            <a:lvl7pPr marL="2832154" indent="0">
              <a:buNone/>
              <a:defRPr sz="907"/>
            </a:lvl7pPr>
            <a:lvl8pPr marL="3304177" indent="0">
              <a:buNone/>
              <a:defRPr sz="907"/>
            </a:lvl8pPr>
            <a:lvl9pPr marL="3776200" indent="0">
              <a:buNone/>
              <a:defRPr sz="9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13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39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800" y="303213"/>
            <a:ext cx="3206751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4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" y="472"/>
            <a:ext cx="12190191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83"/>
            <a:ext cx="9760919" cy="4829253"/>
          </a:xfrm>
        </p:spPr>
        <p:txBody>
          <a:bodyPr/>
          <a:lstStyle>
            <a:lvl1pPr marL="329028" indent="0">
              <a:buFontTx/>
              <a:buNone/>
              <a:defRPr b="1">
                <a:latin typeface="+mj-lt"/>
              </a:defRPr>
            </a:lvl1pPr>
            <a:lvl2pPr marL="329028" indent="0">
              <a:defRPr>
                <a:latin typeface="+mj-lt"/>
              </a:defRPr>
            </a:lvl2pPr>
            <a:lvl3pPr marL="568980" indent="-235638">
              <a:defRPr>
                <a:latin typeface="+mj-lt"/>
              </a:defRPr>
            </a:lvl3pPr>
            <a:lvl4pPr marL="0" indent="326156">
              <a:defRPr>
                <a:latin typeface="+mj-lt"/>
              </a:defRPr>
            </a:lvl4pPr>
            <a:lvl5pPr marL="129888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1095901" y="501081"/>
            <a:ext cx="9783869" cy="1105803"/>
          </a:xfrm>
        </p:spPr>
        <p:txBody>
          <a:bodyPr/>
          <a:lstStyle>
            <a:lvl1pPr marL="0" marR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5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" y="2"/>
            <a:ext cx="12190191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62" y="1012506"/>
            <a:ext cx="9760919" cy="2024630"/>
          </a:xfrm>
        </p:spPr>
        <p:txBody>
          <a:bodyPr anchor="t"/>
          <a:lstStyle>
            <a:lvl1pPr algn="l">
              <a:defRPr sz="4172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62" y="3429720"/>
            <a:ext cx="9760919" cy="3006404"/>
          </a:xfrm>
        </p:spPr>
        <p:txBody>
          <a:bodyPr anchor="t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2025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44051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416076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88103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0126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215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0417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76200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7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7" y="501068"/>
            <a:ext cx="978292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7" y="1606871"/>
            <a:ext cx="4827685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21" y="1606871"/>
            <a:ext cx="4859863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1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8" y="501067"/>
            <a:ext cx="10485554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61" y="1606871"/>
            <a:ext cx="4899670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025" indent="0">
              <a:buNone/>
              <a:defRPr sz="2086" b="1"/>
            </a:lvl2pPr>
            <a:lvl3pPr marL="944051" indent="0">
              <a:buNone/>
              <a:defRPr sz="1905" b="1"/>
            </a:lvl3pPr>
            <a:lvl4pPr marL="1416076" indent="0">
              <a:buNone/>
              <a:defRPr sz="1633" b="1"/>
            </a:lvl4pPr>
            <a:lvl5pPr marL="1888103" indent="0">
              <a:buNone/>
              <a:defRPr sz="1633" b="1"/>
            </a:lvl5pPr>
            <a:lvl6pPr marL="2360126" indent="0">
              <a:buNone/>
              <a:defRPr sz="1633" b="1"/>
            </a:lvl6pPr>
            <a:lvl7pPr marL="2832154" indent="0">
              <a:buNone/>
              <a:defRPr sz="1633" b="1"/>
            </a:lvl7pPr>
            <a:lvl8pPr marL="3304177" indent="0">
              <a:buNone/>
              <a:defRPr sz="1633" b="1"/>
            </a:lvl8pPr>
            <a:lvl9pPr marL="3776200" indent="0">
              <a:buNone/>
              <a:defRPr sz="16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61" y="2174876"/>
            <a:ext cx="4899670" cy="4261248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004" y="1606871"/>
            <a:ext cx="4783767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025" indent="0">
              <a:buNone/>
              <a:defRPr sz="2086" b="1"/>
            </a:lvl2pPr>
            <a:lvl3pPr marL="944051" indent="0">
              <a:buNone/>
              <a:defRPr sz="1905" b="1"/>
            </a:lvl3pPr>
            <a:lvl4pPr marL="1416076" indent="0">
              <a:buNone/>
              <a:defRPr sz="1633" b="1"/>
            </a:lvl4pPr>
            <a:lvl5pPr marL="1888103" indent="0">
              <a:buNone/>
              <a:defRPr sz="1633" b="1"/>
            </a:lvl5pPr>
            <a:lvl6pPr marL="2360126" indent="0">
              <a:buNone/>
              <a:defRPr sz="1633" b="1"/>
            </a:lvl6pPr>
            <a:lvl7pPr marL="2832154" indent="0">
              <a:buNone/>
              <a:defRPr sz="1633" b="1"/>
            </a:lvl7pPr>
            <a:lvl8pPr marL="3304177" indent="0">
              <a:buNone/>
              <a:defRPr sz="1633" b="1"/>
            </a:lvl8pPr>
            <a:lvl9pPr marL="3776200" indent="0">
              <a:buNone/>
              <a:defRPr sz="16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004" y="2188098"/>
            <a:ext cx="4783767" cy="4248026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8" y="501068"/>
            <a:ext cx="10485554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1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921397" y="5872591"/>
            <a:ext cx="756571" cy="65310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44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4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8" y="273050"/>
            <a:ext cx="4011084" cy="1162050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356"/>
            </a:lvl1pPr>
            <a:lvl2pPr>
              <a:defRPr sz="2902"/>
            </a:lvl2pPr>
            <a:lvl3pPr>
              <a:defRPr sz="2449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8" y="1435100"/>
            <a:ext cx="4011084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2025" indent="0">
              <a:buNone/>
              <a:defRPr sz="1270"/>
            </a:lvl2pPr>
            <a:lvl3pPr marL="944051" indent="0">
              <a:buNone/>
              <a:defRPr sz="998"/>
            </a:lvl3pPr>
            <a:lvl4pPr marL="1416076" indent="0">
              <a:buNone/>
              <a:defRPr sz="907"/>
            </a:lvl4pPr>
            <a:lvl5pPr marL="1888103" indent="0">
              <a:buNone/>
              <a:defRPr sz="907"/>
            </a:lvl5pPr>
            <a:lvl6pPr marL="2360126" indent="0">
              <a:buNone/>
              <a:defRPr sz="907"/>
            </a:lvl6pPr>
            <a:lvl7pPr marL="2832154" indent="0">
              <a:buNone/>
              <a:defRPr sz="907"/>
            </a:lvl7pPr>
            <a:lvl8pPr marL="3304177" indent="0">
              <a:buNone/>
              <a:defRPr sz="907"/>
            </a:lvl8pPr>
            <a:lvl9pPr marL="3776200" indent="0">
              <a:buNone/>
              <a:defRPr sz="9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5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953" y="490026"/>
            <a:ext cx="9791830" cy="1110281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7953" y="1600200"/>
            <a:ext cx="9791830" cy="4835924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63"/>
            <a:ext cx="2844800" cy="365125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405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5" y="6356363"/>
            <a:ext cx="3860800" cy="365125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405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8779" y="6041425"/>
            <a:ext cx="826282" cy="631834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177"/>
              </a:lnSpc>
              <a:defRPr sz="2449">
                <a:solidFill>
                  <a:schemeClr val="bg1"/>
                </a:solidFill>
              </a:defRPr>
            </a:lvl1pPr>
          </a:lstStyle>
          <a:p>
            <a:pPr defTabSz="944051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944051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9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hf hdr="0" ftr="0" dt="0"/>
  <p:txStyles>
    <p:titleStyle>
      <a:lvl1pPr algn="l" defTabSz="944051" rtl="0" eaLnBrk="1" latinLnBrk="0" hangingPunct="1">
        <a:lnSpc>
          <a:spcPts val="4711"/>
        </a:lnSpc>
        <a:spcBef>
          <a:spcPct val="0"/>
        </a:spcBef>
        <a:buNone/>
        <a:defRPr sz="3809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29028" indent="0" algn="l" defTabSz="944051" rtl="0" eaLnBrk="1" latinLnBrk="0" hangingPunct="1">
        <a:spcBef>
          <a:spcPct val="20000"/>
        </a:spcBef>
        <a:buFont typeface="+mj-lt"/>
        <a:buNone/>
        <a:defRPr sz="3356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29028" indent="0" algn="l" defTabSz="944051" rtl="0" eaLnBrk="1" latinLnBrk="0" hangingPunct="1">
        <a:spcBef>
          <a:spcPct val="20000"/>
        </a:spcBef>
        <a:buFont typeface="Arial" pitchFamily="34" charset="0"/>
        <a:buNone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45133" indent="-235638" algn="l" defTabSz="944051" rtl="0" eaLnBrk="1" latinLnBrk="0" hangingPunct="1">
        <a:spcBef>
          <a:spcPct val="20000"/>
        </a:spcBef>
        <a:buFont typeface="Arial" pitchFamily="34" charset="0"/>
        <a:buChar char="•"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26156" algn="just" defTabSz="944051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tabLst/>
        <a:defRPr sz="1451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98884" indent="0" algn="l" defTabSz="944051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defRPr sz="127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96139" indent="-236012" algn="l" defTabSz="944051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68164" indent="-236012" algn="l" defTabSz="944051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0192" indent="-236012" algn="l" defTabSz="944051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2216" indent="-236012" algn="l" defTabSz="944051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025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4051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6076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88103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0126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2154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04177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76200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953" y="490026"/>
            <a:ext cx="9791830" cy="1110281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7953" y="1600200"/>
            <a:ext cx="9791830" cy="4835924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63"/>
            <a:ext cx="2844800" cy="365125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405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5" y="6356363"/>
            <a:ext cx="3860800" cy="365125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405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8779" y="6041425"/>
            <a:ext cx="826282" cy="631834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177"/>
              </a:lnSpc>
              <a:defRPr sz="2449">
                <a:solidFill>
                  <a:schemeClr val="bg1"/>
                </a:solidFill>
              </a:defRPr>
            </a:lvl1pPr>
          </a:lstStyle>
          <a:p>
            <a:pPr defTabSz="944051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944051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87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l" defTabSz="944051" rtl="0" eaLnBrk="1" latinLnBrk="0" hangingPunct="1">
        <a:lnSpc>
          <a:spcPts val="4711"/>
        </a:lnSpc>
        <a:spcBef>
          <a:spcPct val="0"/>
        </a:spcBef>
        <a:buNone/>
        <a:defRPr sz="3809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29028" indent="0" algn="l" defTabSz="944051" rtl="0" eaLnBrk="1" latinLnBrk="0" hangingPunct="1">
        <a:spcBef>
          <a:spcPct val="20000"/>
        </a:spcBef>
        <a:buFont typeface="+mj-lt"/>
        <a:buNone/>
        <a:defRPr sz="3356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29028" indent="0" algn="l" defTabSz="944051" rtl="0" eaLnBrk="1" latinLnBrk="0" hangingPunct="1">
        <a:spcBef>
          <a:spcPct val="20000"/>
        </a:spcBef>
        <a:buFont typeface="Arial" pitchFamily="34" charset="0"/>
        <a:buNone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45133" indent="-235638" algn="l" defTabSz="944051" rtl="0" eaLnBrk="1" latinLnBrk="0" hangingPunct="1">
        <a:spcBef>
          <a:spcPct val="20000"/>
        </a:spcBef>
        <a:buFont typeface="Arial" pitchFamily="34" charset="0"/>
        <a:buChar char="•"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26156" algn="just" defTabSz="944051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tabLst/>
        <a:defRPr sz="1451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98884" indent="0" algn="l" defTabSz="944051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defRPr sz="127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96139" indent="-236012" algn="l" defTabSz="944051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68164" indent="-236012" algn="l" defTabSz="944051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0192" indent="-236012" algn="l" defTabSz="944051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2216" indent="-236012" algn="l" defTabSz="944051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025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4051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6076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88103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0126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2154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04177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76200" algn="l" defTabSz="944051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67304" y="2318720"/>
            <a:ext cx="3788017" cy="914350"/>
          </a:xfrm>
          <a:prstGeom prst="rect">
            <a:avLst/>
          </a:prstGeom>
        </p:spPr>
        <p:txBody>
          <a:bodyPr vert="horz" wrap="square" lIns="94573" tIns="47287" rIns="94573" bIns="47287" rtlCol="0" anchor="ctr">
            <a:noAutofit/>
          </a:bodyPr>
          <a:lstStyle/>
          <a:p>
            <a:pPr algn="ctr" defTabSz="945743"/>
            <a:endParaRPr lang="ru-RU" sz="1905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9416" y="2298132"/>
            <a:ext cx="10081120" cy="1182290"/>
          </a:xfrm>
          <a:prstGeom prst="rect">
            <a:avLst/>
          </a:prstGeom>
        </p:spPr>
        <p:txBody>
          <a:bodyPr vert="horz" wrap="square" lIns="94575" tIns="47287" rIns="94575" bIns="47287" rtlCol="0" anchor="ctr">
            <a:noAutofit/>
          </a:bodyPr>
          <a:lstStyle/>
          <a:p>
            <a:pPr algn="ctr" defTabSz="945743"/>
            <a:r>
              <a:rPr lang="ru-RU" sz="2300" b="1" dirty="0">
                <a:solidFill>
                  <a:srgbClr val="0070C0"/>
                </a:solidFill>
                <a:latin typeface="Trebuchet MS" pitchFamily="34" charset="0"/>
              </a:rPr>
              <a:t>О предоставлении в 2020 году из федерального бюджета субсидий в рамках Постановления Правительства Российской Федерации от 02.07.2020 № 976 «Об утверждении Правил предоставления в 2020 году из федерального бюджета субсидий субъектам малого и среднего предпринимательства и социально ориентированным некоммерческим организациям на проведение мероприятий по профилактике новой </a:t>
            </a:r>
            <a:r>
              <a:rPr lang="ru-RU" sz="2300" b="1" dirty="0" err="1">
                <a:solidFill>
                  <a:srgbClr val="0070C0"/>
                </a:solidFill>
                <a:latin typeface="Trebuchet MS" pitchFamily="34" charset="0"/>
              </a:rPr>
              <a:t>коронавирусной</a:t>
            </a:r>
            <a:r>
              <a:rPr lang="ru-RU" sz="2300" b="1" dirty="0">
                <a:solidFill>
                  <a:srgbClr val="0070C0"/>
                </a:solidFill>
                <a:latin typeface="Trebuchet MS" pitchFamily="34" charset="0"/>
              </a:rPr>
              <a:t> инфекции» </a:t>
            </a:r>
          </a:p>
        </p:txBody>
      </p:sp>
    </p:spTree>
    <p:extLst>
      <p:ext uri="{BB962C8B-B14F-4D97-AF65-F5344CB8AC3E}">
        <p14:creationId xmlns:p14="http://schemas.microsoft.com/office/powerpoint/2010/main" val="130051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0"/>
    </mc:Choice>
    <mc:Fallback xmlns="">
      <p:transition spd="slow" advTm="248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9416" y="491260"/>
            <a:ext cx="10991517" cy="516056"/>
          </a:xfrm>
        </p:spPr>
        <p:txBody>
          <a:bodyPr>
            <a:noAutofit/>
          </a:bodyPr>
          <a:lstStyle/>
          <a:p>
            <a:pPr lvl="0" defTabSz="1043056"/>
            <a:r>
              <a:rPr lang="ru-RU" sz="2400" dirty="0" smtClean="0"/>
              <a:t>Субсидия</a:t>
            </a:r>
            <a:endParaRPr lang="ru-RU" sz="2400" b="0" i="1" cap="none" dirty="0">
              <a:solidFill>
                <a:srgbClr val="F79646">
                  <a:lumMod val="7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38419" y="3055439"/>
            <a:ext cx="4248472" cy="126892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15000 рублей+ (6500 рублей * количество работников из СЗВ-М)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18860" y="4552571"/>
            <a:ext cx="4268032" cy="110867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 15 июля по 15 августа 2020 г. (включительно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99456" y="1736771"/>
            <a:ext cx="3960440" cy="10904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Периодичность выплаты субсидии</a:t>
            </a:r>
            <a:endParaRPr lang="ru-RU" sz="2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00554" y="1732970"/>
            <a:ext cx="4286338" cy="10942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единоразово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99456" y="4552570"/>
            <a:ext cx="3960440" cy="110867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Срок направления заявления на предоставление субсидии</a:t>
            </a:r>
            <a:endParaRPr lang="ru-RU" sz="2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99456" y="3055439"/>
            <a:ext cx="3960440" cy="12729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Размер субсидии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231904" y="228200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31904" y="368990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31904" y="505717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0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0653" y="260647"/>
            <a:ext cx="10589738" cy="792089"/>
          </a:xfrm>
          <a:prstGeom prst="rect">
            <a:avLst/>
          </a:prstGeom>
        </p:spPr>
        <p:txBody>
          <a:bodyPr vert="horz" lIns="104087" tIns="52043" rIns="104087" bIns="52043" rtlCol="0" anchor="ctr">
            <a:noAutofit/>
          </a:bodyPr>
          <a:lstStyle/>
          <a:p>
            <a:pPr defTabSz="1043056">
              <a:spcBef>
                <a:spcPct val="0"/>
              </a:spcBef>
            </a:pPr>
            <a:r>
              <a:rPr lang="ru-RU" sz="2400" b="1" dirty="0" smtClean="0">
                <a:solidFill>
                  <a:srgbClr val="005AA9"/>
                </a:solidFill>
                <a:latin typeface="+mj-lt"/>
              </a:rPr>
              <a:t>УСЛОВИЯ ДЛЯ ПРЕДОСТАВЛЕНИЯ СУБСИДИИ:</a:t>
            </a:r>
            <a:endParaRPr lang="ru-RU" sz="2400" b="1" dirty="0">
              <a:solidFill>
                <a:srgbClr val="005AA9"/>
              </a:solidFill>
              <a:latin typeface="+mj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9977" y="1539504"/>
            <a:ext cx="10104535" cy="1169416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3514" y="1551731"/>
            <a:ext cx="10325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- направление в налоговый орган по месту нахождения организации (месту жительства индивидуального предпринимателя) заявления о предоставлении субсидии в электронной форме по </a:t>
            </a:r>
            <a:r>
              <a:rPr lang="ru-RU" sz="2000" i="1" dirty="0" smtClean="0"/>
              <a:t>ТКС, </a:t>
            </a:r>
            <a:r>
              <a:rPr lang="ru-RU" sz="2000" i="1" dirty="0"/>
              <a:t>через личный кабинет </a:t>
            </a:r>
            <a:r>
              <a:rPr lang="ru-RU" sz="2000" i="1" dirty="0" smtClean="0"/>
              <a:t>или по почте;</a:t>
            </a:r>
            <a:endParaRPr lang="ru-RU" sz="2000" i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5828" y="3140967"/>
            <a:ext cx="10305467" cy="1395377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1" name="Прямоугольник 10"/>
          <p:cNvSpPr/>
          <p:nvPr/>
        </p:nvSpPr>
        <p:spPr>
          <a:xfrm>
            <a:off x="627185" y="3212906"/>
            <a:ext cx="102812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- получатель субсидии </a:t>
            </a:r>
            <a:r>
              <a:rPr lang="ru-RU" sz="2000" i="1" dirty="0" smtClean="0"/>
              <a:t>не </a:t>
            </a:r>
            <a:r>
              <a:rPr lang="ru-RU" sz="2000" i="1" dirty="0"/>
              <a:t>находится в процессе ликвидации, в отношении </a:t>
            </a:r>
            <a:r>
              <a:rPr lang="ru-RU" sz="2000" i="1" dirty="0" smtClean="0"/>
              <a:t>него </a:t>
            </a:r>
            <a:r>
              <a:rPr lang="ru-RU" sz="2000" i="1" dirty="0"/>
              <a:t>не введена процедура банкротства, не принято решение о предстоящем исключении из </a:t>
            </a:r>
            <a:r>
              <a:rPr lang="ru-RU" sz="2000" i="1" dirty="0" smtClean="0"/>
              <a:t>ЕГРЮЛ, не </a:t>
            </a:r>
            <a:r>
              <a:rPr lang="ru-RU" sz="2000" i="1" dirty="0"/>
              <a:t>прекратил деятельность </a:t>
            </a:r>
            <a:r>
              <a:rPr lang="ru-RU" sz="2000" i="1" dirty="0" smtClean="0"/>
              <a:t>в </a:t>
            </a:r>
            <a:r>
              <a:rPr lang="ru-RU" sz="2000" i="1" dirty="0"/>
              <a:t>качестве индивидуального предпринимателя, не снят с учета в налоговых органах;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93513" y="4850896"/>
            <a:ext cx="10471039" cy="1314407"/>
            <a:chOff x="992024" y="2357858"/>
            <a:chExt cx="9865096" cy="674571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999233" y="2384357"/>
              <a:ext cx="9721081" cy="648072"/>
            </a:xfrm>
            <a:prstGeom prst="roundRect">
              <a:avLst/>
            </a:prstGeom>
            <a:solidFill>
              <a:srgbClr val="C5D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992024" y="2357858"/>
              <a:ext cx="9865096" cy="6521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2000" i="1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04428" y="5013176"/>
            <a:ext cx="104601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- </a:t>
            </a:r>
            <a:r>
              <a:rPr lang="ru-RU" sz="2000" i="1" dirty="0"/>
              <a:t>у получателя субсидии по состоянию на 10.06.2020 отсутствует недоимка по налогам и страховым взносам, в совокупности (с учетом имеющейся переплаты по налогам и страховым взносам) превышающая 3000 рублей;</a:t>
            </a:r>
          </a:p>
        </p:txBody>
      </p:sp>
    </p:spTree>
    <p:extLst>
      <p:ext uri="{BB962C8B-B14F-4D97-AF65-F5344CB8AC3E}">
        <p14:creationId xmlns:p14="http://schemas.microsoft.com/office/powerpoint/2010/main" val="19721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639303" y="5013176"/>
            <a:ext cx="10522229" cy="1440160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0653" y="260647"/>
            <a:ext cx="10589738" cy="792089"/>
          </a:xfrm>
          <a:prstGeom prst="rect">
            <a:avLst/>
          </a:prstGeom>
        </p:spPr>
        <p:txBody>
          <a:bodyPr vert="horz" lIns="104087" tIns="52043" rIns="104087" bIns="52043" rtlCol="0" anchor="ctr">
            <a:noAutofit/>
          </a:bodyPr>
          <a:lstStyle/>
          <a:p>
            <a:pPr defTabSz="1043056">
              <a:spcBef>
                <a:spcPct val="0"/>
              </a:spcBef>
            </a:pPr>
            <a:r>
              <a:rPr lang="ru-RU" sz="2400" b="1" dirty="0" smtClean="0">
                <a:solidFill>
                  <a:srgbClr val="005AA9"/>
                </a:solidFill>
                <a:latin typeface="+mj-lt"/>
              </a:rPr>
              <a:t>Для субъектов малого и среднего предпринимательства также обязательно:</a:t>
            </a:r>
            <a:endParaRPr lang="ru-RU" sz="2400" b="1" dirty="0">
              <a:solidFill>
                <a:srgbClr val="005AA9"/>
              </a:solidFill>
              <a:latin typeface="+mj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9977" y="1539504"/>
            <a:ext cx="11264717" cy="689335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3513" y="1551731"/>
            <a:ext cx="1159848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1) </a:t>
            </a:r>
            <a:r>
              <a:rPr lang="ru-RU" i="1" dirty="0" smtClean="0"/>
              <a:t>включение получателя субсидии в единый реестр субъектов малого и среднего предпринимательства по состоянию на 10.06.2020;</a:t>
            </a:r>
            <a:endParaRPr lang="ru-RU" i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4197" y="2390134"/>
            <a:ext cx="11238354" cy="665314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1" name="Прямоугольник 10"/>
          <p:cNvSpPr/>
          <p:nvPr/>
        </p:nvSpPr>
        <p:spPr>
          <a:xfrm>
            <a:off x="639303" y="2378340"/>
            <a:ext cx="115824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2) </a:t>
            </a:r>
            <a:r>
              <a:rPr lang="ru-RU" i="1" dirty="0" smtClean="0"/>
              <a:t>отнесение отрасли, в которой ведется деятельность получателя субсидии по основному виду экономической деятельности согласно сведениям ЕГРЮЛ либо ЕГРИП по состоянию на 10.06.2020:;</a:t>
            </a:r>
            <a:endParaRPr lang="ru-RU" i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0385" y="4293365"/>
            <a:ext cx="4248472" cy="580399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или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9410" y="5013176"/>
            <a:ext cx="1048371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- </a:t>
            </a:r>
            <a:r>
              <a:rPr lang="ru-RU" i="1" dirty="0"/>
              <a:t>включение объектов туристской индустрии в единый перечень классифицированных гостиниц, горнолыжных трасс, пляжей в соответствии с Федеральным законом "Об основах туристской деятельности в Российской Федерации" по состоянию на 10.06.2020, при этом перечисленные объекты должны  принадлежать получателю субсидии на праве собственности или на ином законном основании, а номерной фонд гостиниц не должен превышать 100 номеров;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99977" y="3265606"/>
            <a:ext cx="11382572" cy="867417"/>
            <a:chOff x="992024" y="2357858"/>
            <a:chExt cx="9865096" cy="674571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999233" y="2384357"/>
              <a:ext cx="9721081" cy="648072"/>
            </a:xfrm>
            <a:prstGeom prst="roundRect">
              <a:avLst/>
            </a:prstGeom>
            <a:solidFill>
              <a:srgbClr val="C5D5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992024" y="2357858"/>
              <a:ext cx="9865096" cy="6521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2000" i="1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38067" y="3290452"/>
            <a:ext cx="11178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- </a:t>
            </a:r>
            <a:r>
              <a:rPr lang="ru-RU" i="1" dirty="0"/>
              <a:t>к отраслям российской экономики, требующим поддержки для проведения мероприятий по профилактике новой </a:t>
            </a:r>
            <a:r>
              <a:rPr lang="ru-RU" i="1" dirty="0" err="1"/>
              <a:t>коронавирусной</a:t>
            </a:r>
            <a:r>
              <a:rPr lang="ru-RU" i="1" dirty="0"/>
              <a:t> инфекции, указанным  приложении № 3 к постановлению 976, </a:t>
            </a:r>
          </a:p>
          <a:p>
            <a:r>
              <a:rPr lang="ru-RU" i="1" dirty="0" smtClean="0"/>
              <a:t>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441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839416" y="692696"/>
            <a:ext cx="10991517" cy="514127"/>
          </a:xfrm>
        </p:spPr>
        <p:txBody>
          <a:bodyPr>
            <a:noAutofit/>
          </a:bodyPr>
          <a:lstStyle/>
          <a:p>
            <a:pPr lvl="0" algn="ctr" defTabSz="1043056"/>
            <a:r>
              <a:rPr lang="ru-RU" sz="2000" dirty="0"/>
              <a:t>ПЕРЕЧЕНЬ</a:t>
            </a:r>
            <a:br>
              <a:rPr lang="ru-RU" sz="2000" dirty="0"/>
            </a:br>
            <a:r>
              <a:rPr lang="ru-RU" sz="2000" dirty="0"/>
              <a:t>ОТРАСЛЕЙ РОССИЙСКОЙ ЭКОНОМИКИ, ТРЕБУЮЩИХ ПОДДЕРЖКИ</a:t>
            </a:r>
            <a:br>
              <a:rPr lang="ru-RU" sz="2000" dirty="0"/>
            </a:br>
            <a:r>
              <a:rPr lang="ru-RU" sz="2000" dirty="0"/>
              <a:t>ДЛЯ ПРОВЕДЕНИЯ МЕРОПРИЯТИЙ ПО ПРОФИЛАКТИКЕ НОВОЙ</a:t>
            </a:r>
            <a:br>
              <a:rPr lang="ru-RU" sz="2000" dirty="0"/>
            </a:br>
            <a:r>
              <a:rPr lang="ru-RU" sz="2000" dirty="0"/>
              <a:t>КОРОНАВИРУСНОЙ ИНФЕКЦИИ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31512"/>
              </p:ext>
            </p:extLst>
          </p:nvPr>
        </p:nvGraphicFramePr>
        <p:xfrm>
          <a:off x="767408" y="1700808"/>
          <a:ext cx="10225136" cy="353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  <a:gridCol w="1656184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905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Сфера деятельности, наименование вида экономической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5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ОКВЭД 2</a:t>
                      </a:r>
                      <a:endParaRPr lang="ru-RU" sz="1905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в области спорта, отдыха и развлечений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физкультурно-оздоровительная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96.04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санаторно-курортных организаций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86.90.4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по предоставлению мест для временного проживания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по предоставлению продуктов питания и напитков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Ремонт компьютеров, предметов личного потребления и хозяйственно-бытового назначения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Стирка и химическая чистка текстильных и меховых изделий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96.01</a:t>
                      </a:r>
                      <a:endParaRPr lang="ru-RU" sz="190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90083"/>
              </p:ext>
            </p:extLst>
          </p:nvPr>
        </p:nvGraphicFramePr>
        <p:xfrm>
          <a:off x="767408" y="5229200"/>
          <a:ext cx="10225136" cy="1145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905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услуг парикмахерскими и салонами красоты</a:t>
                      </a:r>
                      <a:endParaRPr lang="ru-RU" sz="1905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5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96.02</a:t>
                      </a:r>
                      <a:endParaRPr lang="ru-RU" sz="1905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 дополнительное детей и взрослых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5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85.41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5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услуг по дневному уходу за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88.91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6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7408" y="548680"/>
            <a:ext cx="10991517" cy="591110"/>
          </a:xfrm>
        </p:spPr>
        <p:txBody>
          <a:bodyPr>
            <a:noAutofit/>
          </a:bodyPr>
          <a:lstStyle/>
          <a:p>
            <a:pPr lvl="0" algn="ctr" defTabSz="1043056">
              <a:lnSpc>
                <a:spcPct val="100000"/>
              </a:lnSpc>
            </a:pPr>
            <a:r>
              <a:rPr lang="ru-RU" sz="2400" cap="none" dirty="0" smtClean="0">
                <a:ea typeface="+mn-ea"/>
                <a:cs typeface="+mn-cs"/>
              </a:rPr>
              <a:t>СОЦИАЛЬНО-ОРИЕНТИРОВАННЫЕ </a:t>
            </a:r>
            <a:r>
              <a:rPr lang="ru-RU" sz="2400" dirty="0" smtClean="0">
                <a:ea typeface="+mn-ea"/>
                <a:cs typeface="+mn-cs"/>
              </a:rPr>
              <a:t>НЕ</a:t>
            </a:r>
            <a:r>
              <a:rPr lang="ru-RU" sz="2400" cap="none" dirty="0" smtClean="0">
                <a:ea typeface="+mn-ea"/>
                <a:cs typeface="+mn-cs"/>
              </a:rPr>
              <a:t>КОММЕРЧЕСКИЕ ОРГАНИЗАЦИИ</a:t>
            </a:r>
            <a:endParaRPr lang="ru-RU" sz="2400" b="0" i="1" cap="none" dirty="0">
              <a:solidFill>
                <a:srgbClr val="F79646">
                  <a:lumMod val="7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5085" y="1700808"/>
            <a:ext cx="5404227" cy="42414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являющиеся частными образовательными организациями, осуществляющими на основании лицензии образовательную деятельность в качестве основного вида деятельности должны быть включены в реестр некоммерческих организаций, в наибольшей степени пострадавших в условиях ухудшения ситуации в результате распространения новой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инфекции по состоянию на 10.06.2020, в соответствии с постановлением Правительства Российской Федерации от 11.06.2020 № 847 "О реестре некоммерческих организаций, в наибольшей степени пострадавших в условиях ухудшения ситуации в результате распространения новой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инфекции" </a:t>
            </a:r>
            <a:endParaRPr lang="ru-RU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28048" y="1715965"/>
            <a:ext cx="4521364" cy="31717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являющиеся поставщиками социальных услуг в соответствии с Федеральным законом "Об основах социального обслуживания граждан в Российской Федерации" должны быть включены в реестр социально ориентированных некоммерческих организаций в соответствии с постановлением Правительства Российской Федерации от 23.06.2020 № 906 "О реестре социально ориентированных некоммерческих организаций" по состоянию на 10.06.2020.</a:t>
            </a:r>
            <a:endParaRPr lang="ru-RU" sz="1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597695" y="4869160"/>
            <a:ext cx="10083739" cy="585356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- нарушение срока направления </a:t>
            </a:r>
            <a:r>
              <a:rPr lang="ru-RU" sz="2000" dirty="0" smtClean="0">
                <a:solidFill>
                  <a:schemeClr val="tx1"/>
                </a:solidFill>
              </a:rPr>
              <a:t>заявления;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0653" y="548680"/>
            <a:ext cx="10589738" cy="792089"/>
          </a:xfrm>
          <a:prstGeom prst="rect">
            <a:avLst/>
          </a:prstGeom>
        </p:spPr>
        <p:txBody>
          <a:bodyPr vert="horz" lIns="104087" tIns="52043" rIns="104087" bIns="52043" rtlCol="0" anchor="ctr">
            <a:noAutofit/>
          </a:bodyPr>
          <a:lstStyle/>
          <a:p>
            <a:pPr defTabSz="1043056">
              <a:spcBef>
                <a:spcPct val="0"/>
              </a:spcBef>
            </a:pPr>
            <a:r>
              <a:rPr lang="ru-RU" sz="2400" b="1" dirty="0">
                <a:solidFill>
                  <a:srgbClr val="005AA9"/>
                </a:solidFill>
                <a:latin typeface="+mj-lt"/>
              </a:rPr>
              <a:t>Основаниями для отказа в предоставлении субсидии являются: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9977" y="1539504"/>
            <a:ext cx="11264717" cy="1025400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</a:rPr>
              <a:t>представление </a:t>
            </a:r>
            <a:r>
              <a:rPr lang="ru-RU" sz="2000" dirty="0">
                <a:solidFill>
                  <a:schemeClr val="tx1"/>
                </a:solidFill>
              </a:rPr>
              <a:t>неполных и недостоверных сведений, содержащихся в заявлении, их несоответствие данным, имеющимся в налоговом органе, в том числе несоответствие информации о </a:t>
            </a:r>
            <a:r>
              <a:rPr lang="ru-RU" sz="2000" dirty="0" smtClean="0">
                <a:solidFill>
                  <a:schemeClr val="tx1"/>
                </a:solidFill>
              </a:rPr>
              <a:t>счете, </a:t>
            </a:r>
            <a:r>
              <a:rPr lang="ru-RU" sz="2000" dirty="0">
                <a:solidFill>
                  <a:schemeClr val="tx1"/>
                </a:solidFill>
              </a:rPr>
              <a:t>указанном в заявлении, сведениям, представленным в налоговые органы </a:t>
            </a:r>
            <a:r>
              <a:rPr lang="ru-RU" sz="2000" dirty="0" smtClean="0">
                <a:solidFill>
                  <a:schemeClr val="tx1"/>
                </a:solidFill>
              </a:rPr>
              <a:t>банками;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3158" y="2807386"/>
            <a:ext cx="11238354" cy="981653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5813" y="4077072"/>
            <a:ext cx="10176135" cy="580399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непредставление получателем субсидии в Пенсионный фонд Российской Федерации отчетности по форме </a:t>
            </a:r>
            <a:r>
              <a:rPr lang="ru-RU" sz="2000" dirty="0" smtClean="0">
                <a:solidFill>
                  <a:schemeClr val="tx1"/>
                </a:solidFill>
              </a:rPr>
              <a:t>СЗВ-М;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7621" y="2780928"/>
            <a:ext cx="11382572" cy="83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0092" y="2861686"/>
            <a:ext cx="11178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 </a:t>
            </a:r>
            <a:r>
              <a:rPr lang="ru-RU" sz="2000" dirty="0"/>
              <a:t>нарушение порядка оформления и представления заявления (</a:t>
            </a:r>
            <a:r>
              <a:rPr lang="ru-RU" sz="2000" dirty="0" err="1"/>
              <a:t>неподписание</a:t>
            </a:r>
            <a:r>
              <a:rPr lang="ru-RU" sz="2000" dirty="0"/>
              <a:t> заявления или подписание заявления неуполномоченным лицом, представление в ненадлежащий налоговый орган);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5076" y="5732388"/>
            <a:ext cx="10083739" cy="585356"/>
          </a:xfrm>
          <a:prstGeom prst="roundRect">
            <a:avLst/>
          </a:prstGeom>
          <a:solidFill>
            <a:srgbClr val="C5D5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- нарушение условий для предоставления </a:t>
            </a:r>
            <a:r>
              <a:rPr lang="ru-RU" sz="2000" dirty="0" smtClean="0">
                <a:solidFill>
                  <a:schemeClr val="tx1"/>
                </a:solidFill>
              </a:rPr>
              <a:t>субсидии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75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857807" y="836712"/>
            <a:ext cx="10134738" cy="514127"/>
          </a:xfrm>
        </p:spPr>
        <p:txBody>
          <a:bodyPr>
            <a:noAutofit/>
          </a:bodyPr>
          <a:lstStyle/>
          <a:p>
            <a:pPr lvl="0" defTabSz="1043056"/>
            <a:r>
              <a:rPr lang="ru-RU" sz="4800" dirty="0" smtClean="0"/>
              <a:t>ВАЖНО!!!</a:t>
            </a:r>
            <a:endParaRPr lang="ru-RU" sz="4800" b="0" i="1" cap="none" dirty="0">
              <a:solidFill>
                <a:srgbClr val="F79646">
                  <a:lumMod val="7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806" y="2276872"/>
            <a:ext cx="103507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 случае установления факта искажения получателем субсидии данных отчетности индивидуального (персонифицированного) учета (СЗВ-М) субсидия подлежит возврату в федеральный бюджет </a:t>
            </a:r>
            <a:endParaRPr lang="ru-RU" sz="3200" b="1" i="1" dirty="0">
              <a:solidFill>
                <a:srgbClr val="005A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838672" y="530189"/>
            <a:ext cx="10991517" cy="514127"/>
          </a:xfrm>
        </p:spPr>
        <p:txBody>
          <a:bodyPr>
            <a:noAutofit/>
          </a:bodyPr>
          <a:lstStyle/>
          <a:p>
            <a:pPr lvl="0" defTabSz="1043056"/>
            <a:r>
              <a:rPr lang="ru-RU" sz="2400" dirty="0" smtClean="0"/>
              <a:t>Ошибки при заполнении заявлений на получение субсидии</a:t>
            </a:r>
            <a:endParaRPr lang="ru-RU" sz="2400" b="0" i="1" cap="none" dirty="0">
              <a:solidFill>
                <a:srgbClr val="F79646">
                  <a:lumMod val="75000"/>
                </a:srgbClr>
              </a:solidFill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062038"/>
            <a:ext cx="8114066" cy="539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6744072" y="1196752"/>
            <a:ext cx="21602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99856" y="2348880"/>
            <a:ext cx="44644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15780" y="3933056"/>
            <a:ext cx="1368152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92144" y="4221088"/>
            <a:ext cx="223224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4175</TotalTime>
  <Words>690</Words>
  <Application>Microsoft Office PowerPoint</Application>
  <PresentationFormat>Широкоэкранный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1_Present_FNS2012_A4</vt:lpstr>
      <vt:lpstr>2_Present_FNS2012_A4</vt:lpstr>
      <vt:lpstr>Презентация PowerPoint</vt:lpstr>
      <vt:lpstr>Субсидия</vt:lpstr>
      <vt:lpstr>Презентация PowerPoint</vt:lpstr>
      <vt:lpstr>Презентация PowerPoint</vt:lpstr>
      <vt:lpstr>ПЕРЕЧЕНЬ ОТРАСЛЕЙ РОССИЙСКОЙ ЭКОНОМИКИ, ТРЕБУЮЩИХ ПОДДЕРЖКИ ДЛЯ ПРОВЕДЕНИЯ МЕРОПРИЯТИЙ ПО ПРОФИЛАКТИКЕ НОВОЙ КОРОНАВИРУСНОЙ ИНФЕКЦИИ</vt:lpstr>
      <vt:lpstr>СОЦИАЛЬНО-ОРИЕНТИРОВАННЫЕ НЕКОММЕРЧЕСКИЕ ОРГАНИЗАЦИИ</vt:lpstr>
      <vt:lpstr>Презентация PowerPoint</vt:lpstr>
      <vt:lpstr>ВАЖНО!!!</vt:lpstr>
      <vt:lpstr>Ошибки при заполнении заявлений на получение субсидии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Новоселов Константин Викторович</dc:creator>
  <cp:lastModifiedBy>Козлова О.А.</cp:lastModifiedBy>
  <cp:revision>995</cp:revision>
  <cp:lastPrinted>2019-11-27T10:05:46Z</cp:lastPrinted>
  <dcterms:created xsi:type="dcterms:W3CDTF">2016-03-09T07:13:01Z</dcterms:created>
  <dcterms:modified xsi:type="dcterms:W3CDTF">2020-07-27T07:30:51Z</dcterms:modified>
</cp:coreProperties>
</file>